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87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Τιμή CIF</c:v>
                </c:pt>
              </c:strCache>
            </c:strRef>
          </c:tx>
          <c:marker>
            <c:symbol val="none"/>
          </c:marker>
          <c:cat>
            <c:strRef>
              <c:f>Sheet1!$A$2:$A$9</c:f>
              <c:strCache>
                <c:ptCount val="8"/>
                <c:pt idx="0">
                  <c:v>Ηλεκτρονικοί Υπολογιστές</c:v>
                </c:pt>
                <c:pt idx="1">
                  <c:v>Οθόνες</c:v>
                </c:pt>
                <c:pt idx="2">
                  <c:v>Εκτυπωτές</c:v>
                </c:pt>
                <c:pt idx="3">
                  <c:v>Σχεδιαστές</c:v>
                </c:pt>
                <c:pt idx="4">
                  <c:v>Σαρωτές</c:v>
                </c:pt>
                <c:pt idx="5">
                  <c:v>Μηχανές FAX</c:v>
                </c:pt>
                <c:pt idx="6">
                  <c:v>Φωτοτυπικές Μηχανές</c:v>
                </c:pt>
                <c:pt idx="7">
                  <c:v>Τηλεφωνικές συσκευές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589</c:v>
                </c:pt>
                <c:pt idx="1">
                  <c:v>180</c:v>
                </c:pt>
                <c:pt idx="2">
                  <c:v>200</c:v>
                </c:pt>
                <c:pt idx="3">
                  <c:v>480</c:v>
                </c:pt>
                <c:pt idx="4">
                  <c:v>355</c:v>
                </c:pt>
                <c:pt idx="5">
                  <c:v>220</c:v>
                </c:pt>
                <c:pt idx="6">
                  <c:v>345</c:v>
                </c:pt>
                <c:pt idx="7">
                  <c:v>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710-4D8F-B31B-B76D5B90552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Δασμός</c:v>
                </c:pt>
              </c:strCache>
            </c:strRef>
          </c:tx>
          <c:marker>
            <c:symbol val="none"/>
          </c:marker>
          <c:cat>
            <c:strRef>
              <c:f>Sheet1!$A$2:$A$9</c:f>
              <c:strCache>
                <c:ptCount val="8"/>
                <c:pt idx="0">
                  <c:v>Ηλεκτρονικοί Υπολογιστές</c:v>
                </c:pt>
                <c:pt idx="1">
                  <c:v>Οθόνες</c:v>
                </c:pt>
                <c:pt idx="2">
                  <c:v>Εκτυπωτές</c:v>
                </c:pt>
                <c:pt idx="3">
                  <c:v>Σχεδιαστές</c:v>
                </c:pt>
                <c:pt idx="4">
                  <c:v>Σαρωτές</c:v>
                </c:pt>
                <c:pt idx="5">
                  <c:v>Μηχανές FAX</c:v>
                </c:pt>
                <c:pt idx="6">
                  <c:v>Φωτοτυπικές Μηχανές</c:v>
                </c:pt>
                <c:pt idx="7">
                  <c:v>Τηλεφωνικές συσκευές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82.46</c:v>
                </c:pt>
                <c:pt idx="1">
                  <c:v>25.2</c:v>
                </c:pt>
                <c:pt idx="2">
                  <c:v>28</c:v>
                </c:pt>
                <c:pt idx="3">
                  <c:v>67.2</c:v>
                </c:pt>
                <c:pt idx="4">
                  <c:v>49.7</c:v>
                </c:pt>
                <c:pt idx="5">
                  <c:v>30.8</c:v>
                </c:pt>
                <c:pt idx="6">
                  <c:v>48.3</c:v>
                </c:pt>
                <c:pt idx="7">
                  <c:v>6.3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710-4D8F-B31B-B76D5B90552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Κόστος</c:v>
                </c:pt>
              </c:strCache>
            </c:strRef>
          </c:tx>
          <c:marker>
            <c:symbol val="none"/>
          </c:marker>
          <c:cat>
            <c:strRef>
              <c:f>Sheet1!$A$2:$A$9</c:f>
              <c:strCache>
                <c:ptCount val="8"/>
                <c:pt idx="0">
                  <c:v>Ηλεκτρονικοί Υπολογιστές</c:v>
                </c:pt>
                <c:pt idx="1">
                  <c:v>Οθόνες</c:v>
                </c:pt>
                <c:pt idx="2">
                  <c:v>Εκτυπωτές</c:v>
                </c:pt>
                <c:pt idx="3">
                  <c:v>Σχεδιαστές</c:v>
                </c:pt>
                <c:pt idx="4">
                  <c:v>Σαρωτές</c:v>
                </c:pt>
                <c:pt idx="5">
                  <c:v>Μηχανές FAX</c:v>
                </c:pt>
                <c:pt idx="6">
                  <c:v>Φωτοτυπικές Μηχανές</c:v>
                </c:pt>
                <c:pt idx="7">
                  <c:v>Τηλεφωνικές συσκευές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671.46</c:v>
                </c:pt>
                <c:pt idx="1">
                  <c:v>205.2</c:v>
                </c:pt>
                <c:pt idx="2">
                  <c:v>228</c:v>
                </c:pt>
                <c:pt idx="3">
                  <c:v>547.20000000000005</c:v>
                </c:pt>
                <c:pt idx="4">
                  <c:v>404.7</c:v>
                </c:pt>
                <c:pt idx="5">
                  <c:v>250.8</c:v>
                </c:pt>
                <c:pt idx="6">
                  <c:v>393.3</c:v>
                </c:pt>
                <c:pt idx="7">
                  <c:v>51.3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710-4D8F-B31B-B76D5B90552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Κέρδος</c:v>
                </c:pt>
              </c:strCache>
            </c:strRef>
          </c:tx>
          <c:marker>
            <c:symbol val="none"/>
          </c:marker>
          <c:cat>
            <c:strRef>
              <c:f>Sheet1!$A$2:$A$9</c:f>
              <c:strCache>
                <c:ptCount val="8"/>
                <c:pt idx="0">
                  <c:v>Ηλεκτρονικοί Υπολογιστές</c:v>
                </c:pt>
                <c:pt idx="1">
                  <c:v>Οθόνες</c:v>
                </c:pt>
                <c:pt idx="2">
                  <c:v>Εκτυπωτές</c:v>
                </c:pt>
                <c:pt idx="3">
                  <c:v>Σχεδιαστές</c:v>
                </c:pt>
                <c:pt idx="4">
                  <c:v>Σαρωτές</c:v>
                </c:pt>
                <c:pt idx="5">
                  <c:v>Μηχανές FAX</c:v>
                </c:pt>
                <c:pt idx="6">
                  <c:v>Φωτοτυπικές Μηχανές</c:v>
                </c:pt>
                <c:pt idx="7">
                  <c:v>Τηλεφωνικές συσκευές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268.58</c:v>
                </c:pt>
                <c:pt idx="1">
                  <c:v>82.08</c:v>
                </c:pt>
                <c:pt idx="2">
                  <c:v>91.2</c:v>
                </c:pt>
                <c:pt idx="3">
                  <c:v>218.88</c:v>
                </c:pt>
                <c:pt idx="4">
                  <c:v>161.88</c:v>
                </c:pt>
                <c:pt idx="5">
                  <c:v>100.32</c:v>
                </c:pt>
                <c:pt idx="6">
                  <c:v>157.32</c:v>
                </c:pt>
                <c:pt idx="7">
                  <c:v>20.52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710-4D8F-B31B-B76D5B905527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Τιμή</c:v>
                </c:pt>
              </c:strCache>
            </c:strRef>
          </c:tx>
          <c:marker>
            <c:symbol val="none"/>
          </c:marker>
          <c:cat>
            <c:strRef>
              <c:f>Sheet1!$A$2:$A$9</c:f>
              <c:strCache>
                <c:ptCount val="8"/>
                <c:pt idx="0">
                  <c:v>Ηλεκτρονικοί Υπολογιστές</c:v>
                </c:pt>
                <c:pt idx="1">
                  <c:v>Οθόνες</c:v>
                </c:pt>
                <c:pt idx="2">
                  <c:v>Εκτυπωτές</c:v>
                </c:pt>
                <c:pt idx="3">
                  <c:v>Σχεδιαστές</c:v>
                </c:pt>
                <c:pt idx="4">
                  <c:v>Σαρωτές</c:v>
                </c:pt>
                <c:pt idx="5">
                  <c:v>Μηχανές FAX</c:v>
                </c:pt>
                <c:pt idx="6">
                  <c:v>Φωτοτυπικές Μηχανές</c:v>
                </c:pt>
                <c:pt idx="7">
                  <c:v>Τηλεφωνικές συσκευές</c:v>
                </c:pt>
              </c:strCache>
            </c:strRef>
          </c:cat>
          <c:val>
            <c:numRef>
              <c:f>Sheet1!$F$2:$F$9</c:f>
              <c:numCache>
                <c:formatCode>General</c:formatCode>
                <c:ptCount val="8"/>
                <c:pt idx="0">
                  <c:v>940.04</c:v>
                </c:pt>
                <c:pt idx="1">
                  <c:v>287.27999999999997</c:v>
                </c:pt>
                <c:pt idx="2">
                  <c:v>319.2</c:v>
                </c:pt>
                <c:pt idx="3">
                  <c:v>766.08</c:v>
                </c:pt>
                <c:pt idx="4">
                  <c:v>566.58000000000004</c:v>
                </c:pt>
                <c:pt idx="5">
                  <c:v>351.12</c:v>
                </c:pt>
                <c:pt idx="6">
                  <c:v>550.62</c:v>
                </c:pt>
                <c:pt idx="7">
                  <c:v>71.819999999999993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710-4D8F-B31B-B76D5B9055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7040640"/>
        <c:axId val="77054720"/>
      </c:lineChart>
      <c:catAx>
        <c:axId val="770406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77054720"/>
        <c:crosses val="autoZero"/>
        <c:auto val="1"/>
        <c:lblAlgn val="ctr"/>
        <c:lblOffset val="100"/>
        <c:noMultiLvlLbl val="0"/>
      </c:catAx>
      <c:valAx>
        <c:axId val="770547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704064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0C04-BAAA-4A0E-A28C-55C25D10419F}" type="datetimeFigureOut">
              <a:rPr lang="el-GR" smtClean="0"/>
              <a:t>10/3/2018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83CB-FB46-4F97-9D19-1F3FE50A56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4165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0C04-BAAA-4A0E-A28C-55C25D10419F}" type="datetimeFigureOut">
              <a:rPr lang="el-GR" smtClean="0"/>
              <a:t>10/3/2018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83CB-FB46-4F97-9D19-1F3FE50A56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03842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0C04-BAAA-4A0E-A28C-55C25D10419F}" type="datetimeFigureOut">
              <a:rPr lang="el-GR" smtClean="0"/>
              <a:t>10/3/2018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83CB-FB46-4F97-9D19-1F3FE50A56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9146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0C04-BAAA-4A0E-A28C-55C25D10419F}" type="datetimeFigureOut">
              <a:rPr lang="el-GR" smtClean="0"/>
              <a:t>10/3/2018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83CB-FB46-4F97-9D19-1F3FE50A56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9411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0C04-BAAA-4A0E-A28C-55C25D10419F}" type="datetimeFigureOut">
              <a:rPr lang="el-GR" smtClean="0"/>
              <a:t>10/3/2018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83CB-FB46-4F97-9D19-1F3FE50A56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0536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0C04-BAAA-4A0E-A28C-55C25D10419F}" type="datetimeFigureOut">
              <a:rPr lang="el-GR" smtClean="0"/>
              <a:t>10/3/2018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83CB-FB46-4F97-9D19-1F3FE50A56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064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0C04-BAAA-4A0E-A28C-55C25D10419F}" type="datetimeFigureOut">
              <a:rPr lang="el-GR" smtClean="0"/>
              <a:t>10/3/2018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83CB-FB46-4F97-9D19-1F3FE50A56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2909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0C04-BAAA-4A0E-A28C-55C25D10419F}" type="datetimeFigureOut">
              <a:rPr lang="el-GR" smtClean="0"/>
              <a:t>10/3/2018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83CB-FB46-4F97-9D19-1F3FE50A56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0900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0C04-BAAA-4A0E-A28C-55C25D10419F}" type="datetimeFigureOut">
              <a:rPr lang="el-GR" smtClean="0"/>
              <a:t>10/3/2018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83CB-FB46-4F97-9D19-1F3FE50A56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0391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0C04-BAAA-4A0E-A28C-55C25D10419F}" type="datetimeFigureOut">
              <a:rPr lang="el-GR" smtClean="0"/>
              <a:t>10/3/2018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83CB-FB46-4F97-9D19-1F3FE50A56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3048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0C04-BAAA-4A0E-A28C-55C25D10419F}" type="datetimeFigureOut">
              <a:rPr lang="el-GR" smtClean="0"/>
              <a:t>10/3/2018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83CB-FB46-4F97-9D19-1F3FE50A56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684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E0C04-BAAA-4A0E-A28C-55C25D10419F}" type="datetimeFigureOut">
              <a:rPr lang="el-GR" smtClean="0"/>
              <a:t>10/3/2018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383CB-FB46-4F97-9D19-1F3FE50A56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0408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Πίνακας Κοστολόγησης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7528633"/>
              </p:ext>
            </p:extLst>
          </p:nvPr>
        </p:nvGraphicFramePr>
        <p:xfrm>
          <a:off x="457200" y="1600200"/>
          <a:ext cx="8229600" cy="389953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effectLst/>
                        </a:rPr>
                        <a:t>Είδος</a:t>
                      </a:r>
                      <a:endParaRPr lang="el-G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 dirty="0">
                          <a:effectLst/>
                        </a:rPr>
                        <a:t>Τιμή </a:t>
                      </a:r>
                      <a:r>
                        <a:rPr lang="en-US" sz="1800" u="none" strike="noStrike" dirty="0">
                          <a:effectLst/>
                        </a:rPr>
                        <a:t>CIF</a:t>
                      </a:r>
                      <a:endParaRPr lang="en-US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Δασμός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Κόστος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Κέρδος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Τιμή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effectLst/>
                        </a:rPr>
                        <a:t>Ηλεκτρονικοί Υπολογιστές</a:t>
                      </a:r>
                      <a:endParaRPr lang="el-G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589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82,46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671,46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268,58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940,04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effectLst/>
                        </a:rPr>
                        <a:t>Οθόνες</a:t>
                      </a:r>
                      <a:endParaRPr lang="el-G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180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25,20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205,20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82,08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287,28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effectLst/>
                        </a:rPr>
                        <a:t>Εκτυπωτές</a:t>
                      </a:r>
                      <a:endParaRPr lang="el-G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200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28,00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228,00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91,20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319,20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effectLst/>
                        </a:rPr>
                        <a:t>Σχεδιαστές</a:t>
                      </a:r>
                      <a:endParaRPr lang="el-G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 dirty="0">
                          <a:effectLst/>
                        </a:rPr>
                        <a:t>480</a:t>
                      </a:r>
                      <a:endParaRPr lang="el-G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67,20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547,20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218,88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 dirty="0">
                          <a:effectLst/>
                        </a:rPr>
                        <a:t>766,08</a:t>
                      </a:r>
                      <a:endParaRPr lang="el-G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effectLst/>
                        </a:rPr>
                        <a:t>Σαρωτές</a:t>
                      </a:r>
                      <a:endParaRPr lang="el-G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 dirty="0">
                          <a:effectLst/>
                        </a:rPr>
                        <a:t>355</a:t>
                      </a:r>
                      <a:endParaRPr lang="el-G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49,70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404,70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161,88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566,58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Μηχανές </a:t>
                      </a:r>
                      <a:r>
                        <a:rPr lang="en-US" sz="1800" u="none" strike="noStrike">
                          <a:effectLst/>
                        </a:rPr>
                        <a:t>FAX</a:t>
                      </a:r>
                      <a:endParaRPr lang="en-US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 dirty="0">
                          <a:effectLst/>
                        </a:rPr>
                        <a:t>220</a:t>
                      </a:r>
                      <a:endParaRPr lang="el-G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30,80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250,80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100,32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 dirty="0">
                          <a:effectLst/>
                        </a:rPr>
                        <a:t>351,12</a:t>
                      </a:r>
                      <a:endParaRPr lang="el-G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</a:rPr>
                        <a:t>Φωτοτυπικές Μηχανές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 dirty="0">
                          <a:effectLst/>
                        </a:rPr>
                        <a:t>345</a:t>
                      </a:r>
                      <a:endParaRPr lang="el-G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 dirty="0">
                          <a:effectLst/>
                        </a:rPr>
                        <a:t>48,30</a:t>
                      </a:r>
                      <a:endParaRPr lang="el-G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 dirty="0">
                          <a:effectLst/>
                        </a:rPr>
                        <a:t>393,30</a:t>
                      </a:r>
                      <a:endParaRPr lang="el-G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157,32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550,62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 dirty="0">
                          <a:effectLst/>
                        </a:rPr>
                        <a:t>Τηλεφωνικές συσκευές</a:t>
                      </a:r>
                      <a:endParaRPr lang="el-G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45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>
                          <a:effectLst/>
                        </a:rPr>
                        <a:t>6,30</a:t>
                      </a:r>
                      <a:endParaRPr lang="el-GR" sz="1800" b="1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 dirty="0">
                          <a:effectLst/>
                        </a:rPr>
                        <a:t>51,30</a:t>
                      </a:r>
                      <a:endParaRPr lang="el-G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 dirty="0">
                          <a:effectLst/>
                        </a:rPr>
                        <a:t>20,52</a:t>
                      </a:r>
                      <a:endParaRPr lang="el-G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800" u="none" strike="noStrike" dirty="0">
                          <a:effectLst/>
                        </a:rPr>
                        <a:t>71,82</a:t>
                      </a:r>
                      <a:endParaRPr lang="el-GR" sz="18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852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Γραφική Παράσταση Κοστολόγησης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87424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4525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64</Words>
  <Application>Microsoft Office PowerPoint</Application>
  <PresentationFormat>On-screen Show (4:3)</PresentationFormat>
  <Paragraphs>56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Πίνακας Κοστολόγησης</vt:lpstr>
      <vt:lpstr>Γραφική Παράσταση Κοστολόγησης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Κοστολόγηση</dc:title>
  <dc:creator>Xenios G. Xenofontos</dc:creator>
  <cp:lastModifiedBy>testware</cp:lastModifiedBy>
  <cp:revision>8</cp:revision>
  <dcterms:created xsi:type="dcterms:W3CDTF">2012-01-06T09:20:45Z</dcterms:created>
  <dcterms:modified xsi:type="dcterms:W3CDTF">2018-03-10T20:36:25Z</dcterms:modified>
</cp:coreProperties>
</file>